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6"/>
  </p:notesMasterIdLst>
  <p:sldIdLst>
    <p:sldId id="256" r:id="rId2"/>
    <p:sldId id="307" r:id="rId3"/>
    <p:sldId id="308" r:id="rId4"/>
    <p:sldId id="257" r:id="rId5"/>
    <p:sldId id="260" r:id="rId6"/>
    <p:sldId id="263" r:id="rId7"/>
    <p:sldId id="264" r:id="rId8"/>
    <p:sldId id="265" r:id="rId9"/>
    <p:sldId id="266" r:id="rId10"/>
    <p:sldId id="302" r:id="rId11"/>
    <p:sldId id="305" r:id="rId12"/>
    <p:sldId id="328" r:id="rId13"/>
    <p:sldId id="306" r:id="rId14"/>
    <p:sldId id="272" r:id="rId15"/>
    <p:sldId id="332" r:id="rId16"/>
    <p:sldId id="311" r:id="rId17"/>
    <p:sldId id="275" r:id="rId18"/>
    <p:sldId id="309" r:id="rId19"/>
    <p:sldId id="276" r:id="rId20"/>
    <p:sldId id="337" r:id="rId21"/>
    <p:sldId id="338" r:id="rId22"/>
    <p:sldId id="339" r:id="rId23"/>
    <p:sldId id="288" r:id="rId24"/>
    <p:sldId id="315" r:id="rId25"/>
    <p:sldId id="314" r:id="rId26"/>
    <p:sldId id="331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742E20-1A89-47E5-B719-62C2F98BA80D}">
  <a:tblStyle styleId="{CF742E20-1A89-47E5-B719-62C2F98BA80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644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Inter process </a:t>
            </a:r>
            <a:r>
              <a:rPr lang="en-US" dirty="0" err="1" smtClean="0"/>
              <a:t>api</a:t>
            </a:r>
            <a:r>
              <a:rPr lang="en-US" dirty="0" smtClean="0"/>
              <a:t> designed for people like </a:t>
            </a:r>
            <a:r>
              <a:rPr lang="en-US" dirty="0" err="1" smtClean="0"/>
              <a:t>thompson</a:t>
            </a:r>
            <a:r>
              <a:rPr lang="en-US" dirty="0" smtClean="0"/>
              <a:t>, </a:t>
            </a:r>
            <a:r>
              <a:rPr lang="en-US" dirty="0" err="1" smtClean="0"/>
              <a:t>killian</a:t>
            </a:r>
            <a:r>
              <a:rPr lang="en-US" dirty="0" smtClean="0"/>
              <a:t> power </a:t>
            </a:r>
            <a:r>
              <a:rPr lang="en-US" dirty="0" err="1" smtClean="0"/>
              <a:t>users..now</a:t>
            </a:r>
            <a:r>
              <a:rPr lang="en-US" dirty="0" smtClean="0"/>
              <a:t> it’s </a:t>
            </a:r>
            <a:r>
              <a:rPr lang="en-US" dirty="0" err="1" smtClean="0"/>
              <a:t>avlable</a:t>
            </a:r>
            <a:r>
              <a:rPr lang="en-US" dirty="0" smtClean="0"/>
              <a:t> to a diff type</a:t>
            </a:r>
            <a:r>
              <a:rPr lang="en-US" baseline="0" dirty="0" smtClean="0"/>
              <a:t> of “</a:t>
            </a:r>
            <a:r>
              <a:rPr lang="en-US" baseline="0" dirty="0" err="1" smtClean="0"/>
              <a:t>uers</a:t>
            </a:r>
            <a:r>
              <a:rPr lang="en-US" baseline="0" dirty="0" smtClean="0"/>
              <a:t>”….Android is an example of modern platform leveraging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-abstractions for app isolation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Audio: The same API</a:t>
            </a:r>
            <a:r>
              <a:rPr lang="en-US" baseline="0" dirty="0" smtClean="0"/>
              <a:t> </a:t>
            </a:r>
            <a:r>
              <a:rPr lang="en-US" dirty="0" smtClean="0"/>
              <a:t>that Tom Killian designed to help Ken Thomson to debug</a:t>
            </a:r>
            <a:r>
              <a:rPr lang="en-US" baseline="0" dirty="0" smtClean="0"/>
              <a:t> is still available to angry birds and flying pigs</a:t>
            </a:r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Access to </a:t>
            </a:r>
            <a:r>
              <a:rPr lang="en-US" dirty="0" err="1" smtClean="0"/>
              <a:t>ProcFS</a:t>
            </a:r>
            <a:r>
              <a:rPr lang="en-US" baseline="0" dirty="0" smtClean="0"/>
              <a:t> is not protected by any android permissions 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Browser</a:t>
            </a:r>
            <a:r>
              <a:rPr lang="en-US" baseline="0" dirty="0" smtClean="0"/>
              <a:t> runs a separate process….Do not say info is available ‘through </a:t>
            </a:r>
            <a:r>
              <a:rPr lang="en-US" baseline="0" dirty="0" err="1" smtClean="0"/>
              <a:t>proc</a:t>
            </a:r>
            <a:r>
              <a:rPr lang="en-US" baseline="0" dirty="0" smtClean="0"/>
              <a:t>”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Rendering images, building DOM tree, parsing and executing </a:t>
            </a:r>
            <a:r>
              <a:rPr lang="en-US" dirty="0" err="1" smtClean="0"/>
              <a:t>Javascripts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“all” ----“most” modern browsers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For this talk I’ll refer to </a:t>
            </a:r>
            <a:r>
              <a:rPr lang="en-US" dirty="0" err="1" smtClean="0"/>
              <a:t>memprints</a:t>
            </a:r>
            <a:r>
              <a:rPr lang="en-US" dirty="0" smtClean="0"/>
              <a:t> as sequences, but in reality we used a slightly diff</a:t>
            </a:r>
            <a:r>
              <a:rPr lang="en-US" baseline="0" dirty="0" smtClean="0"/>
              <a:t> representation to take care of mild non-deterministic execution 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Slow down a little bit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illustrating this with a zero-permission process but this attack works just</a:t>
            </a:r>
            <a:r>
              <a:rPr lang="en-US" baseline="0" dirty="0" smtClean="0"/>
              <a:t> as well in multi-user desktops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2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Audio: say that “false positives are calculated for</a:t>
            </a:r>
            <a:r>
              <a:rPr lang="en-US" baseline="0" dirty="0" smtClean="0"/>
              <a:t> both stable/unstable pages……..the same version of browser + OS given a particular website will have similar </a:t>
            </a:r>
            <a:r>
              <a:rPr lang="en-US" baseline="0" dirty="0" err="1" smtClean="0"/>
              <a:t>memprints</a:t>
            </a:r>
            <a:r>
              <a:rPr lang="en-US" baseline="0" dirty="0" smtClean="0"/>
              <a:t> even while running on on different hardware </a:t>
            </a:r>
            <a:r>
              <a:rPr lang="en-US" baseline="0" dirty="0" err="1" smtClean="0"/>
              <a:t>configs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This is just an example of a leak…we have other</a:t>
            </a:r>
            <a:r>
              <a:rPr lang="en-US" baseline="0" dirty="0" smtClean="0"/>
              <a:t> examples in </a:t>
            </a:r>
            <a:r>
              <a:rPr lang="en-US" baseline="0" smtClean="0"/>
              <a:t>the paper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Say that “you might think that we can solve the problem by preventing memory</a:t>
            </a:r>
            <a:r>
              <a:rPr lang="en-US" baseline="0" dirty="0" smtClean="0"/>
              <a:t> usage sharing” . So let’s see what else can you get without memory usage info.</a:t>
            </a:r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“this is a talk about unintended consequences”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An example of</a:t>
            </a:r>
            <a:r>
              <a:rPr lang="en-US" baseline="0" dirty="0" smtClean="0"/>
              <a:t> this is – </a:t>
            </a:r>
            <a:r>
              <a:rPr lang="en-US" dirty="0" err="1" smtClean="0"/>
              <a:t>ProcFS</a:t>
            </a:r>
            <a:r>
              <a:rPr lang="en-US" dirty="0" smtClean="0"/>
              <a:t>, for systems that</a:t>
            </a:r>
            <a:r>
              <a:rPr lang="en-US" baseline="0" dirty="0" smtClean="0"/>
              <a:t> do not have </a:t>
            </a:r>
            <a:r>
              <a:rPr lang="en-US" baseline="0" dirty="0" err="1" smtClean="0"/>
              <a:t>procfs</a:t>
            </a:r>
            <a:r>
              <a:rPr lang="en-US" baseline="0" dirty="0" smtClean="0"/>
              <a:t> like </a:t>
            </a:r>
            <a:r>
              <a:rPr lang="en-US" baseline="0" dirty="0" err="1" smtClean="0"/>
              <a:t>freebsd</a:t>
            </a:r>
            <a:r>
              <a:rPr lang="en-US" baseline="0" dirty="0" smtClean="0"/>
              <a:t> there are other ways to get the same info</a:t>
            </a:r>
            <a:r>
              <a:rPr lang="en-US" dirty="0" smtClean="0"/>
              <a:t> ….</a:t>
            </a:r>
            <a:r>
              <a:rPr lang="en-US" dirty="0" err="1" smtClean="0"/>
              <a:t>procfs</a:t>
            </a:r>
            <a:r>
              <a:rPr lang="en-US" dirty="0" smtClean="0"/>
              <a:t> contains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 wealth of information memory usage, interrupt count– used by top and ps. From a privacy point of view, some of this information is pretty sensitive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use a proxy this is solved but….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smtClean="0"/>
              <a:t>Quick… </a:t>
            </a:r>
            <a:r>
              <a:rPr lang="en-US" dirty="0" smtClean="0"/>
              <a:t>Indiana University….stack pointer and instruction pointer…..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Sorry </a:t>
            </a:r>
            <a:r>
              <a:rPr lang="en-US" dirty="0" err="1" smtClean="0"/>
              <a:t>Xiaofeng</a:t>
            </a:r>
            <a:r>
              <a:rPr lang="en-US" dirty="0" smtClean="0"/>
              <a:t>…this is just too precious to not</a:t>
            </a:r>
            <a:r>
              <a:rPr lang="en-US" baseline="0" dirty="0" smtClean="0"/>
              <a:t> share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quick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pause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gif"/><Relationship Id="rId5" Type="http://schemas.openxmlformats.org/officeDocument/2006/relationships/image" Target="../media/image23.gif"/><Relationship Id="rId6" Type="http://schemas.openxmlformats.org/officeDocument/2006/relationships/image" Target="../media/image24.gif"/><Relationship Id="rId7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7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2.jpeg"/><Relationship Id="rId5" Type="http://schemas.openxmlformats.org/officeDocument/2006/relationships/image" Target="../media/image22.gif"/><Relationship Id="rId6" Type="http://schemas.openxmlformats.org/officeDocument/2006/relationships/image" Target="../media/image30.gif"/><Relationship Id="rId7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231120"/>
            <a:ext cx="7772400" cy="24263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Memento: </a:t>
            </a:r>
          </a:p>
          <a:p>
            <a:pPr>
              <a:buNone/>
            </a:pPr>
            <a:r>
              <a:rPr lang="en"/>
              <a:t>Learning Secrets from Process Footprints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569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Suman Jana and Vitaly Shmatikov</a:t>
            </a:r>
          </a:p>
          <a:p>
            <a:endParaRPr lang="en"/>
          </a:p>
          <a:p>
            <a:pPr>
              <a:buNone/>
            </a:pPr>
            <a:r>
              <a:rPr lang="en" sz="2400"/>
              <a:t>The University of Texas at Austin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242975" y="5563774"/>
            <a:ext cx="6340248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UNIX multi-users </a:t>
            </a:r>
            <a:r>
              <a:rPr lang="en" sz="3000" dirty="0" smtClean="0"/>
              <a:t>in </a:t>
            </a:r>
            <a:r>
              <a:rPr lang="en" sz="3000" dirty="0"/>
              <a:t>the 1980s</a:t>
            </a:r>
          </a:p>
        </p:txBody>
      </p: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pic>
        <p:nvPicPr>
          <p:cNvPr id="4" name="Picture 3" descr="Ken-Thompson-Land-Dennis-RitchieR-creators-of-UNIX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803322"/>
            <a:ext cx="2254250" cy="1666779"/>
          </a:xfrm>
          <a:prstGeom prst="rect">
            <a:avLst/>
          </a:prstGeom>
        </p:spPr>
      </p:pic>
      <p:pic>
        <p:nvPicPr>
          <p:cNvPr id="5" name="Picture 4" descr="killian-procf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8" y="3803322"/>
            <a:ext cx="1016302" cy="1340178"/>
          </a:xfrm>
          <a:prstGeom prst="rect">
            <a:avLst/>
          </a:prstGeom>
        </p:spPr>
      </p:pic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3999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242975" y="5563774"/>
            <a:ext cx="6340248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Android “multi-</a:t>
            </a:r>
            <a:r>
              <a:rPr lang="en-US" sz="3000" dirty="0" smtClean="0">
                <a:solidFill>
                  <a:srgbClr val="FF0000"/>
                </a:solidFill>
              </a:rPr>
              <a:t>users</a:t>
            </a:r>
            <a:r>
              <a:rPr lang="en-US" sz="3000" dirty="0" smtClean="0"/>
              <a:t>” </a:t>
            </a:r>
            <a:r>
              <a:rPr lang="en" sz="3000" dirty="0" smtClean="0"/>
              <a:t>in </a:t>
            </a:r>
            <a:r>
              <a:rPr lang="en-US" sz="3000" dirty="0" smtClean="0"/>
              <a:t>2012</a:t>
            </a:r>
            <a:endParaRPr lang="en" sz="3000" dirty="0"/>
          </a:p>
        </p:txBody>
      </p: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ngry_Birds_promo_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67" y="3803323"/>
            <a:ext cx="1350033" cy="1350033"/>
          </a:xfrm>
          <a:prstGeom prst="rect">
            <a:avLst/>
          </a:prstGeom>
        </p:spPr>
      </p:pic>
      <p:pic>
        <p:nvPicPr>
          <p:cNvPr id="8" name="Picture 7" descr="pigda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91" y="3803323"/>
            <a:ext cx="1057909" cy="17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72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stit_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3" y="4289714"/>
            <a:ext cx="2690148" cy="25204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Different apps run as different </a:t>
            </a:r>
            <a:r>
              <a:rPr lang="en" dirty="0">
                <a:solidFill>
                  <a:srgbClr val="FF0000"/>
                </a:solidFill>
              </a:rPr>
              <a:t>users </a:t>
            </a:r>
          </a:p>
          <a:p>
            <a:endParaRPr lang="en-US" dirty="0"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18" name="Picture 17" descr="psex_m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9" y="2628792"/>
            <a:ext cx="7972425" cy="1660922"/>
          </a:xfrm>
          <a:prstGeom prst="rect">
            <a:avLst/>
          </a:prstGeom>
        </p:spPr>
      </p:pic>
      <p:sp>
        <p:nvSpPr>
          <p:cNvPr id="19" name="Shape 139"/>
          <p:cNvSpPr/>
          <p:nvPr/>
        </p:nvSpPr>
        <p:spPr>
          <a:xfrm>
            <a:off x="591729" y="2374792"/>
            <a:ext cx="682799" cy="21090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cxnSp>
        <p:nvCxnSpPr>
          <p:cNvPr id="20" name="Shape 140"/>
          <p:cNvCxnSpPr/>
          <p:nvPr/>
        </p:nvCxnSpPr>
        <p:spPr>
          <a:xfrm flipV="1">
            <a:off x="933129" y="2148408"/>
            <a:ext cx="5210496" cy="22638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TextBox 22"/>
          <p:cNvSpPr txBox="1"/>
          <p:nvPr/>
        </p:nvSpPr>
        <p:spPr>
          <a:xfrm>
            <a:off x="3141292" y="4841875"/>
            <a:ext cx="2690149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ndroid uses OS “user” abstraction to isolate 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89350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1242975" y="5563774"/>
            <a:ext cx="6340248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Android “multi-</a:t>
            </a:r>
            <a:r>
              <a:rPr lang="en-US" sz="3000" dirty="0" smtClean="0">
                <a:solidFill>
                  <a:srgbClr val="FF0000"/>
                </a:solidFill>
              </a:rPr>
              <a:t>users</a:t>
            </a:r>
            <a:r>
              <a:rPr lang="en-US" sz="3000" dirty="0" smtClean="0"/>
              <a:t>” </a:t>
            </a:r>
            <a:r>
              <a:rPr lang="en" sz="3000" dirty="0" smtClean="0"/>
              <a:t>in </a:t>
            </a:r>
            <a:r>
              <a:rPr lang="en-US" sz="3000" dirty="0" smtClean="0"/>
              <a:t>2012</a:t>
            </a:r>
            <a:endParaRPr lang="en" sz="3000" dirty="0"/>
          </a:p>
        </p:txBody>
      </p: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ngry_Birds_promo_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67" y="3803323"/>
            <a:ext cx="1350033" cy="1350033"/>
          </a:xfrm>
          <a:prstGeom prst="rect">
            <a:avLst/>
          </a:prstGeom>
        </p:spPr>
      </p:pic>
      <p:pic>
        <p:nvPicPr>
          <p:cNvPr id="8" name="Picture 7" descr="pigda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91" y="3803323"/>
            <a:ext cx="1057909" cy="1763182"/>
          </a:xfrm>
          <a:prstGeom prst="rect">
            <a:avLst/>
          </a:prstGeom>
        </p:spPr>
      </p:pic>
      <p:sp>
        <p:nvSpPr>
          <p:cNvPr id="17" name="Shape 150"/>
          <p:cNvSpPr txBox="1"/>
          <p:nvPr/>
        </p:nvSpPr>
        <p:spPr>
          <a:xfrm>
            <a:off x="2275799" y="1317977"/>
            <a:ext cx="4756826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rgbClr val="FF0000"/>
                </a:solidFill>
              </a:rPr>
              <a:t>ProcFS API is still unchanged!!</a:t>
            </a:r>
          </a:p>
        </p:txBody>
      </p:sp>
      <p:sp>
        <p:nvSpPr>
          <p:cNvPr id="18" name="Shape 148"/>
          <p:cNvSpPr/>
          <p:nvPr/>
        </p:nvSpPr>
        <p:spPr>
          <a:xfrm>
            <a:off x="1323651" y="1958975"/>
            <a:ext cx="1502099" cy="11378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" name="Shape 149"/>
          <p:cNvSpPr/>
          <p:nvPr/>
        </p:nvSpPr>
        <p:spPr>
          <a:xfrm>
            <a:off x="6081124" y="1958975"/>
            <a:ext cx="1502099" cy="11378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406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00901" y="476821"/>
            <a:ext cx="86463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/>
              <a:t>What can a </a:t>
            </a:r>
            <a:r>
              <a:rPr lang="en-US" dirty="0" smtClean="0">
                <a:solidFill>
                  <a:srgbClr val="FF0000"/>
                </a:solidFill>
              </a:rPr>
              <a:t>zero-permission </a:t>
            </a:r>
            <a:r>
              <a:rPr lang="en-US" dirty="0" smtClean="0"/>
              <a:t>app do?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490001" cy="289460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indent="-419100">
              <a:lnSpc>
                <a:spcPct val="115000"/>
              </a:lnSpc>
            </a:pPr>
            <a:r>
              <a:rPr lang="en" dirty="0"/>
              <a:t>Can read all world-readable files in /</a:t>
            </a:r>
            <a:r>
              <a:rPr lang="en" dirty="0" smtClean="0"/>
              <a:t>proc</a:t>
            </a:r>
            <a:endParaRPr lang="en-US" dirty="0" smtClean="0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… but “</a:t>
            </a:r>
            <a:r>
              <a:rPr lang="en" dirty="0" smtClean="0"/>
              <a:t>Peeping Tom</a:t>
            </a:r>
            <a:r>
              <a:rPr lang="en-US" dirty="0" smtClean="0"/>
              <a:t>”</a:t>
            </a:r>
            <a:r>
              <a:rPr lang="en" dirty="0" smtClean="0"/>
              <a:t> </a:t>
            </a:r>
            <a:r>
              <a:rPr lang="en" dirty="0"/>
              <a:t>attack does not </a:t>
            </a:r>
            <a:r>
              <a:rPr lang="en" dirty="0" smtClean="0"/>
              <a:t>work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</a:t>
            </a:r>
            <a:endParaRPr lang="en" dirty="0"/>
          </a:p>
          <a:p>
            <a:pPr marL="914400" lvl="1" indent="-381000" rtl="0">
              <a:lnSpc>
                <a:spcPct val="115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ESP/EIP </a:t>
            </a:r>
            <a:r>
              <a:rPr lang="en" dirty="0"/>
              <a:t>too unpredictable - JVM, GUI etc</a:t>
            </a:r>
            <a:r>
              <a:rPr lang="en" dirty="0" smtClean="0"/>
              <a:t>.</a:t>
            </a:r>
            <a:endParaRPr lang="en" dirty="0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Introducing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" dirty="0" smtClean="0">
                <a:solidFill>
                  <a:srgbClr val="FF0000"/>
                </a:solidFill>
              </a:rPr>
              <a:t>Memento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" dirty="0" smtClean="0">
                <a:solidFill>
                  <a:srgbClr val="FF0000"/>
                </a:solidFill>
              </a:rPr>
              <a:t> attacks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19100">
              <a:lnSpc>
                <a:spcPct val="115000"/>
              </a:lnSpc>
            </a:pPr>
            <a:r>
              <a:rPr lang="en" dirty="0" smtClean="0"/>
              <a:t>Works </a:t>
            </a:r>
            <a:r>
              <a:rPr lang="en" dirty="0"/>
              <a:t>on all major OSs </a:t>
            </a:r>
            <a:r>
              <a:rPr lang="en-US" dirty="0"/>
              <a:t>(</a:t>
            </a:r>
            <a:r>
              <a:rPr lang="en" dirty="0"/>
              <a:t>except iOS</a:t>
            </a:r>
            <a:r>
              <a:rPr lang="en-US" dirty="0" smtClean="0"/>
              <a:t>)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This is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j</a:t>
            </a:r>
            <a:r>
              <a:rPr lang="en-US" dirty="0" smtClean="0"/>
              <a:t>ust </a:t>
            </a:r>
            <a:r>
              <a:rPr lang="en-US" dirty="0"/>
              <a:t>a</a:t>
            </a:r>
            <a:r>
              <a:rPr lang="en-US" dirty="0" smtClean="0"/>
              <a:t>bout Android!</a:t>
            </a:r>
            <a:endParaRPr lang="en-US" dirty="0"/>
          </a:p>
        </p:txBody>
      </p:sp>
      <p:pic>
        <p:nvPicPr>
          <p:cNvPr id="4" name="Picture 3" descr="vuln_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2" y="1938539"/>
            <a:ext cx="6631361" cy="40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Process resource usage =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big-time side channel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Memory usage</a:t>
            </a:r>
            <a:r>
              <a:rPr lang="en-US" dirty="0" smtClean="0"/>
              <a:t> leaks inputs and user actions</a:t>
            </a:r>
          </a:p>
          <a:p>
            <a:pPr lvl="1"/>
            <a:r>
              <a:rPr lang="en-US" dirty="0" smtClean="0"/>
              <a:t>Reveals webpages visited in Chrome, Firefox, Android browser, any </a:t>
            </a:r>
            <a:r>
              <a:rPr lang="en-US" dirty="0" err="1" smtClean="0"/>
              <a:t>WebKit</a:t>
            </a:r>
            <a:r>
              <a:rPr lang="en-US" dirty="0" smtClean="0"/>
              <a:t>-based browser</a:t>
            </a:r>
          </a:p>
          <a:p>
            <a:pPr lvl="1"/>
            <a:r>
              <a:rPr lang="en-US" dirty="0" smtClean="0"/>
              <a:t>Reveals state of Web applications</a:t>
            </a:r>
          </a:p>
          <a:p>
            <a:pPr lvl="2"/>
            <a:r>
              <a:rPr lang="en-US" dirty="0" smtClean="0"/>
              <a:t>Membership in dating sites, specific interests on medical sites, etc.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CPU usage </a:t>
            </a:r>
            <a:r>
              <a:rPr lang="en-US" dirty="0" smtClean="0"/>
              <a:t>leaks keystroke timing</a:t>
            </a:r>
          </a:p>
          <a:p>
            <a:pPr lvl="1"/>
            <a:r>
              <a:rPr lang="en-US" dirty="0" smtClean="0"/>
              <a:t>For bash, </a:t>
            </a:r>
            <a:r>
              <a:rPr lang="en-US" dirty="0" err="1" smtClean="0"/>
              <a:t>ssh</a:t>
            </a:r>
            <a:r>
              <a:rPr lang="en-US" dirty="0" smtClean="0"/>
              <a:t>, Android on-screen keyboard handler</a:t>
            </a:r>
          </a:p>
          <a:p>
            <a:pPr lvl="1"/>
            <a:r>
              <a:rPr lang="en-US" dirty="0" smtClean="0"/>
              <a:t>Yields a better, much more robust “Peeing Tom” 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50381" y="534769"/>
            <a:ext cx="1570646" cy="88286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Completely</a:t>
            </a:r>
          </a:p>
          <a:p>
            <a:pPr algn="ctr"/>
            <a:r>
              <a:rPr lang="en-US" sz="2000" dirty="0"/>
              <a:t>n</a:t>
            </a:r>
            <a:r>
              <a:rPr lang="en-US" sz="2000" dirty="0" smtClean="0"/>
              <a:t>ew attack!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 rot="3562570">
            <a:off x="1277811" y="1440027"/>
            <a:ext cx="414976" cy="41872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/>
              <a:t>“</a:t>
            </a:r>
            <a:r>
              <a:rPr lang="en" dirty="0" smtClean="0"/>
              <a:t>Memento</a:t>
            </a:r>
            <a:r>
              <a:rPr lang="en-US" dirty="0" smtClean="0"/>
              <a:t>”</a:t>
            </a:r>
            <a:r>
              <a:rPr lang="en" dirty="0" smtClean="0"/>
              <a:t> </a:t>
            </a:r>
            <a:r>
              <a:rPr lang="en" dirty="0"/>
              <a:t>(2000): </a:t>
            </a:r>
          </a:p>
          <a:p>
            <a:pPr algn="ctr">
              <a:buNone/>
            </a:pPr>
            <a:r>
              <a:rPr lang="en" dirty="0"/>
              <a:t>putting together </a:t>
            </a:r>
            <a:r>
              <a:rPr lang="en-US" dirty="0" smtClean="0"/>
              <a:t>“</a:t>
            </a:r>
            <a:r>
              <a:rPr lang="en" dirty="0" smtClean="0"/>
              <a:t>memory</a:t>
            </a:r>
            <a:r>
              <a:rPr lang="en-US" dirty="0" smtClean="0"/>
              <a:t> streams”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032500" y="33337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mement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546229"/>
            <a:ext cx="3178691" cy="3178691"/>
          </a:xfrm>
          <a:prstGeom prst="rect">
            <a:avLst/>
          </a:prstGeom>
        </p:spPr>
      </p:pic>
      <p:pic>
        <p:nvPicPr>
          <p:cNvPr id="6" name="Picture 5" descr="mement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66" y="1540078"/>
            <a:ext cx="4482289" cy="2988192"/>
          </a:xfrm>
          <a:prstGeom prst="rect">
            <a:avLst/>
          </a:prstGeom>
        </p:spPr>
      </p:pic>
      <p:pic>
        <p:nvPicPr>
          <p:cNvPr id="7" name="Picture 6" descr="memento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8" y="3051895"/>
            <a:ext cx="6091467" cy="29527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/>
              <a:t>“</a:t>
            </a:r>
            <a:r>
              <a:rPr lang="en" dirty="0" smtClean="0"/>
              <a:t>Memento</a:t>
            </a:r>
            <a:r>
              <a:rPr lang="en-US" dirty="0" smtClean="0"/>
              <a:t>”</a:t>
            </a:r>
            <a:r>
              <a:rPr lang="en" dirty="0" smtClean="0"/>
              <a:t> </a:t>
            </a:r>
            <a:r>
              <a:rPr lang="en" dirty="0"/>
              <a:t>(2000): </a:t>
            </a:r>
          </a:p>
          <a:p>
            <a:pPr algn="ctr">
              <a:buNone/>
            </a:pPr>
            <a:r>
              <a:rPr lang="en" dirty="0"/>
              <a:t>putting together </a:t>
            </a:r>
            <a:r>
              <a:rPr lang="en-US" dirty="0" smtClean="0"/>
              <a:t>“</a:t>
            </a:r>
            <a:r>
              <a:rPr lang="en" dirty="0" smtClean="0"/>
              <a:t>memory</a:t>
            </a:r>
            <a:r>
              <a:rPr lang="en-US" dirty="0" smtClean="0"/>
              <a:t> streams”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032500" y="33337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eme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574800"/>
            <a:ext cx="734629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05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>
                <a:solidFill>
                  <a:srgbClr val="FF9900"/>
                </a:solidFill>
              </a:rPr>
              <a:t>Memprint:</a:t>
            </a:r>
            <a:r>
              <a:rPr lang="en"/>
              <a:t> stream of memory usage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>
                <a:solidFill>
                  <a:srgbClr val="0000FF"/>
                </a:solidFill>
              </a:rPr>
              <a:t>
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137586" y="2453925"/>
            <a:ext cx="20147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FF"/>
                </a:solidFill>
              </a:rPr>
              <a:t>10568 KB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516400" y="2720075"/>
            <a:ext cx="19403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980000"/>
                </a:solidFill>
              </a:rPr>
              <a:t>15976 KB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555048" y="3685025"/>
            <a:ext cx="19499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E06666"/>
                </a:solidFill>
              </a:rPr>
              <a:t>11632 KB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241248" y="3767100"/>
            <a:ext cx="1868700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FF0000"/>
                </a:solidFill>
              </a:rPr>
              <a:t>65948 KB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878942" y="2570675"/>
            <a:ext cx="21449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45818E"/>
                </a:solidFill>
              </a:rPr>
              <a:t>49380 KB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966332" y="3767100"/>
            <a:ext cx="21614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0000FF"/>
                </a:solidFill>
              </a:rPr>
              <a:t>48996 KB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105086" y="4813300"/>
            <a:ext cx="20546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A61C00"/>
                </a:solidFill>
              </a:rPr>
              <a:t>60280 KB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32662" y="4965700"/>
            <a:ext cx="2259000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274E13"/>
                </a:solidFill>
              </a:rPr>
              <a:t>60820 KB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911449" y="5053075"/>
            <a:ext cx="19175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7F6000"/>
                </a:solidFill>
              </a:rPr>
              <a:t>59548 KB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Trends in software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rely on </a:t>
            </a:r>
            <a:r>
              <a:rPr lang="en-US" dirty="0" smtClean="0">
                <a:solidFill>
                  <a:srgbClr val="FF6600"/>
                </a:solidFill>
              </a:rPr>
              <a:t>OS abstractions </a:t>
            </a:r>
            <a:r>
              <a:rPr lang="en-US" dirty="0" smtClean="0"/>
              <a:t>to improve their safety and reliability</a:t>
            </a:r>
          </a:p>
          <a:p>
            <a:pPr lvl="1"/>
            <a:r>
              <a:rPr lang="en-US" dirty="0" smtClean="0"/>
              <a:t>“Process”</a:t>
            </a:r>
          </a:p>
          <a:p>
            <a:pPr lvl="1"/>
            <a:r>
              <a:rPr lang="en-US" dirty="0"/>
              <a:t>“</a:t>
            </a:r>
            <a:r>
              <a:rPr lang="en-US" dirty="0" smtClean="0"/>
              <a:t>User”</a:t>
            </a:r>
          </a:p>
          <a:p>
            <a:r>
              <a:rPr lang="en-US" dirty="0" smtClean="0"/>
              <a:t>Case study: Web browsers</a:t>
            </a:r>
            <a:endParaRPr lang="en-US" dirty="0"/>
          </a:p>
        </p:txBody>
      </p:sp>
      <p:pic>
        <p:nvPicPr>
          <p:cNvPr id="4" name="Picture 3" descr="Google Chrome icon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6" y="4089402"/>
            <a:ext cx="752474" cy="7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oogle Chrome icon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5534442"/>
            <a:ext cx="752474" cy="7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oogle Chrome icon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90" y="5530849"/>
            <a:ext cx="752474" cy="7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2125" y="5085179"/>
            <a:ext cx="167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800000"/>
                </a:solidFill>
              </a:rPr>
              <a:t>www.xbank.com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7000" y="5085179"/>
            <a:ext cx="200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800000"/>
                </a:solidFill>
              </a:rPr>
              <a:t>www.quickdate.com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340000">
            <a:off x="3177143" y="4634574"/>
            <a:ext cx="466725" cy="50001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790" y="5485862"/>
            <a:ext cx="1205140" cy="42152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9260000">
            <a:off x="4963078" y="4555199"/>
            <a:ext cx="466725" cy="50001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0622" y="4464054"/>
            <a:ext cx="119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Fork a new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7719" y="6299197"/>
            <a:ext cx="121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OS isolation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3844" y="4446005"/>
            <a:ext cx="119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Fork a new </a:t>
            </a:r>
          </a:p>
          <a:p>
            <a:r>
              <a:rPr lang="en-US" sz="1600" dirty="0" smtClean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8404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933235" y="4455428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2050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476821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Sniffing memory footprints</a:t>
            </a:r>
            <a:endParaRPr lang="en" dirty="0"/>
          </a:p>
        </p:txBody>
      </p:sp>
      <p:pic>
        <p:nvPicPr>
          <p:cNvPr id="3" name="Picture 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3870326"/>
            <a:ext cx="1676400" cy="586364"/>
          </a:xfrm>
          <a:prstGeom prst="rect">
            <a:avLst/>
          </a:prstGeom>
        </p:spPr>
      </p:pic>
      <p:pic>
        <p:nvPicPr>
          <p:cNvPr id="12" name="Picture 11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3863976"/>
            <a:ext cx="1676400" cy="586364"/>
          </a:xfrm>
          <a:prstGeom prst="rect">
            <a:avLst/>
          </a:prstGeom>
        </p:spPr>
      </p:pic>
      <p:pic>
        <p:nvPicPr>
          <p:cNvPr id="13" name="Picture 1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3857626"/>
            <a:ext cx="1676400" cy="586364"/>
          </a:xfrm>
          <a:prstGeom prst="rect">
            <a:avLst/>
          </a:prstGeom>
        </p:spPr>
      </p:pic>
      <p:pic>
        <p:nvPicPr>
          <p:cNvPr id="15" name="Picture 14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6" y="3857626"/>
            <a:ext cx="2555875" cy="58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03" y="5201901"/>
            <a:ext cx="2066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ero-permission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malicious 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788" y="3942179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1600200"/>
            <a:ext cx="933450" cy="6620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010" y="1861966"/>
            <a:ext cx="915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browser 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53416" y="1499928"/>
            <a:ext cx="2507887" cy="1396534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186474" y="2385413"/>
            <a:ext cx="972952" cy="4893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413" y="242256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1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28" y="244674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6844" y="1943826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922081" y="1898011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7677" y="3324303"/>
            <a:ext cx="2203448" cy="43807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1286" y="3365987"/>
            <a:ext cx="18500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OS free page pool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2134" y="4857633"/>
            <a:ext cx="208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sed page count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6" name="Picture 35" descr="webp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6" y="1690098"/>
            <a:ext cx="408409" cy="4492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7662" y="4858238"/>
            <a:ext cx="10397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memprint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45" y="3398087"/>
            <a:ext cx="328088" cy="1417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8202" y="5291167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909" y="5293159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616" y="5295151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Diagonal Corner Rectangle 37"/>
          <p:cNvSpPr/>
          <p:nvPr/>
        </p:nvSpPr>
        <p:spPr>
          <a:xfrm>
            <a:off x="3257869" y="2385413"/>
            <a:ext cx="972952" cy="491382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7101" y="528050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53109" y="4793981"/>
            <a:ext cx="2408194" cy="1289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webp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5" y="1600200"/>
            <a:ext cx="408409" cy="4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96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2E-6 -4.91196E-7 L -0.13045 0.07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1" y="35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0405E-6 4.60612E-6 L -0.20358 -0.004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9" y="-2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933235" y="4455428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2056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476821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Sniffing memory footprints</a:t>
            </a:r>
            <a:endParaRPr lang="en" dirty="0"/>
          </a:p>
        </p:txBody>
      </p:sp>
      <p:pic>
        <p:nvPicPr>
          <p:cNvPr id="3" name="Picture 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3870326"/>
            <a:ext cx="1676400" cy="586364"/>
          </a:xfrm>
          <a:prstGeom prst="rect">
            <a:avLst/>
          </a:prstGeom>
        </p:spPr>
      </p:pic>
      <p:pic>
        <p:nvPicPr>
          <p:cNvPr id="12" name="Picture 11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3863976"/>
            <a:ext cx="1676400" cy="586364"/>
          </a:xfrm>
          <a:prstGeom prst="rect">
            <a:avLst/>
          </a:prstGeom>
        </p:spPr>
      </p:pic>
      <p:pic>
        <p:nvPicPr>
          <p:cNvPr id="13" name="Picture 1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3857626"/>
            <a:ext cx="1676400" cy="586364"/>
          </a:xfrm>
          <a:prstGeom prst="rect">
            <a:avLst/>
          </a:prstGeom>
        </p:spPr>
      </p:pic>
      <p:pic>
        <p:nvPicPr>
          <p:cNvPr id="15" name="Picture 14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6" y="3857626"/>
            <a:ext cx="2555875" cy="58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03" y="5201901"/>
            <a:ext cx="2066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ero-permission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malicious 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788" y="3942179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1600200"/>
            <a:ext cx="933450" cy="6620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010" y="1861966"/>
            <a:ext cx="915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browser 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53416" y="1499928"/>
            <a:ext cx="2507887" cy="1396534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186474" y="2385413"/>
            <a:ext cx="972952" cy="4893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413" y="242256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1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28" y="244674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6220" y="1943826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790949" y="1898011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7677" y="3324303"/>
            <a:ext cx="2203448" cy="43807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1286" y="3365987"/>
            <a:ext cx="18500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OS free page pool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2134" y="4857633"/>
            <a:ext cx="208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sed page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87662" y="4858238"/>
            <a:ext cx="10397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memprint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45" y="3398087"/>
            <a:ext cx="328088" cy="1417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8202" y="5291167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909" y="5293159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616" y="5295151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93467" y="2874803"/>
            <a:ext cx="213936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790949" y="2874803"/>
            <a:ext cx="203952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50875" y="291317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dirty="0" err="1" smtClean="0"/>
              <a:t>rk</a:t>
            </a:r>
            <a:r>
              <a:rPr lang="en-US" sz="1600" dirty="0" smtClean="0"/>
              <a:t>/</a:t>
            </a:r>
            <a:r>
              <a:rPr lang="en-US" sz="1600" dirty="0" err="1" smtClean="0"/>
              <a:t>mmap</a:t>
            </a:r>
            <a:endParaRPr lang="en-US" sz="1600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3257869" y="2385413"/>
            <a:ext cx="972952" cy="491382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2" y="3398091"/>
            <a:ext cx="328088" cy="1417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7101" y="528050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05226" y="528250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2056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3109" y="4793981"/>
            <a:ext cx="2408194" cy="1289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webpa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5" y="1600200"/>
            <a:ext cx="408409" cy="4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186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2E-6 -4.87488E-6 L -0.12871 0.070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4" y="35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933235" y="4455428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476821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Sniffing memory footprints</a:t>
            </a:r>
            <a:endParaRPr lang="en" dirty="0"/>
          </a:p>
        </p:txBody>
      </p:sp>
      <p:pic>
        <p:nvPicPr>
          <p:cNvPr id="3" name="Picture 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3870326"/>
            <a:ext cx="1676400" cy="586364"/>
          </a:xfrm>
          <a:prstGeom prst="rect">
            <a:avLst/>
          </a:prstGeom>
        </p:spPr>
      </p:pic>
      <p:pic>
        <p:nvPicPr>
          <p:cNvPr id="12" name="Picture 11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3863976"/>
            <a:ext cx="1676400" cy="586364"/>
          </a:xfrm>
          <a:prstGeom prst="rect">
            <a:avLst/>
          </a:prstGeom>
        </p:spPr>
      </p:pic>
      <p:pic>
        <p:nvPicPr>
          <p:cNvPr id="13" name="Picture 1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3857626"/>
            <a:ext cx="1676400" cy="586364"/>
          </a:xfrm>
          <a:prstGeom prst="rect">
            <a:avLst/>
          </a:prstGeom>
        </p:spPr>
      </p:pic>
      <p:pic>
        <p:nvPicPr>
          <p:cNvPr id="15" name="Picture 14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6" y="3857626"/>
            <a:ext cx="2555875" cy="58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03" y="5201901"/>
            <a:ext cx="2066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ero-permission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malicious 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788" y="3942179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1600200"/>
            <a:ext cx="933450" cy="6620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010" y="1861966"/>
            <a:ext cx="915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browser 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53416" y="1499928"/>
            <a:ext cx="2507887" cy="1396534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186474" y="2385413"/>
            <a:ext cx="972952" cy="4893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413" y="242256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1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28" y="244674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93426" y="1943826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888663" y="1898011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7677" y="3324303"/>
            <a:ext cx="2203448" cy="43807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1286" y="3365987"/>
            <a:ext cx="18500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OS free page pool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2134" y="4857633"/>
            <a:ext cx="208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sed page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53109" y="4793981"/>
            <a:ext cx="2408194" cy="1289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87662" y="4858238"/>
            <a:ext cx="10397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memprint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8202" y="5291167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909" y="5293159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616" y="5295151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07382" y="2874803"/>
            <a:ext cx="213936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22081" y="2874803"/>
            <a:ext cx="203952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10345" y="291317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dirty="0" err="1" smtClean="0"/>
              <a:t>rk</a:t>
            </a:r>
            <a:r>
              <a:rPr lang="en-US" sz="1600" dirty="0" smtClean="0"/>
              <a:t>/</a:t>
            </a:r>
            <a:r>
              <a:rPr lang="en-US" sz="1600" dirty="0" err="1" smtClean="0"/>
              <a:t>mmap</a:t>
            </a:r>
            <a:endParaRPr lang="en-US" sz="1600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3257869" y="2385413"/>
            <a:ext cx="972952" cy="491382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2" y="3398091"/>
            <a:ext cx="328088" cy="14176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21" y="3400083"/>
            <a:ext cx="328087" cy="14176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05226" y="528250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2056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7101" y="528050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58642" y="528289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1" name="Picture 40" descr="webpa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5" y="1600200"/>
            <a:ext cx="408409" cy="4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661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2E-6 -4.91196E-7 L -0.12715 0.073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7" y="36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7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501"/>
            <a:ext cx="4381084" cy="3302000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Memprint for Chrome loading </a:t>
            </a:r>
            <a:r>
              <a:rPr lang="en" b="0" dirty="0">
                <a:solidFill>
                  <a:srgbClr val="0000FF"/>
                </a:solidFill>
              </a:rPr>
              <a:t>benaughty.com </a:t>
            </a:r>
          </a:p>
        </p:txBody>
      </p:sp>
      <p:pic>
        <p:nvPicPr>
          <p:cNvPr id="4" name="Picture 3" descr="benaughty1.gif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3" y="1841501"/>
            <a:ext cx="3302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501"/>
            <a:ext cx="4381084" cy="3301999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Memprint for Chrome loading </a:t>
            </a:r>
            <a:r>
              <a:rPr lang="en" b="0" dirty="0">
                <a:solidFill>
                  <a:srgbClr val="0000FF"/>
                </a:solidFill>
              </a:rPr>
              <a:t>benaughty.com </a:t>
            </a: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3" y="1841501"/>
            <a:ext cx="3302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2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501"/>
            <a:ext cx="4381084" cy="3301999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Memprint for Chrome loading </a:t>
            </a:r>
            <a:r>
              <a:rPr lang="en" b="0" dirty="0">
                <a:solidFill>
                  <a:srgbClr val="0000FF"/>
                </a:solidFill>
              </a:rPr>
              <a:t>benaughty.com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3" y="1841501"/>
            <a:ext cx="3302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7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Full attack</a:t>
            </a:r>
            <a:endParaRPr lang="en-US" dirty="0"/>
          </a:p>
        </p:txBody>
      </p:sp>
      <p:pic>
        <p:nvPicPr>
          <p:cNvPr id="8" name="Picture 7" descr="asus-p320-android-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1217" y="-51996"/>
            <a:ext cx="4421435" cy="7832730"/>
          </a:xfrm>
          <a:prstGeom prst="rect">
            <a:avLst/>
          </a:prstGeom>
        </p:spPr>
      </p:pic>
      <p:pic>
        <p:nvPicPr>
          <p:cNvPr id="7" name="Picture 6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6996" y="2370585"/>
            <a:ext cx="1376254" cy="481381"/>
          </a:xfrm>
          <a:prstGeom prst="rect">
            <a:avLst/>
          </a:prstGeom>
        </p:spPr>
      </p:pic>
      <p:pic>
        <p:nvPicPr>
          <p:cNvPr id="10" name="Picture 9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812" y="3729485"/>
            <a:ext cx="1376254" cy="481381"/>
          </a:xfrm>
          <a:prstGeom prst="rect">
            <a:avLst/>
          </a:prstGeom>
        </p:spPr>
      </p:pic>
      <p:pic>
        <p:nvPicPr>
          <p:cNvPr id="11" name="Picture 10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9337" y="5072510"/>
            <a:ext cx="1376254" cy="481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8875" y="6140225"/>
            <a:ext cx="14446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smtClean="0"/>
              <a:t>OS isolation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291867" y="2921000"/>
            <a:ext cx="1206500" cy="1397000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6283" y="247650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browser</a:t>
            </a:r>
            <a:endParaRPr lang="en-US" sz="1800" dirty="0"/>
          </a:p>
        </p:txBody>
      </p:sp>
      <p:sp>
        <p:nvSpPr>
          <p:cNvPr id="15" name="Can 14"/>
          <p:cNvSpPr/>
          <p:nvPr/>
        </p:nvSpPr>
        <p:spPr>
          <a:xfrm rot="5400000">
            <a:off x="3773355" y="4658303"/>
            <a:ext cx="481382" cy="659822"/>
          </a:xfrm>
          <a:prstGeom prst="can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ebp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" y="2696375"/>
            <a:ext cx="408409" cy="4492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5394" y="2921000"/>
            <a:ext cx="1423137" cy="1397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95932" y="2265918"/>
            <a:ext cx="1826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ero-permission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app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9332" y="5150314"/>
            <a:ext cx="136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proc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pid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statm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4662" y="3004446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memprint</a:t>
            </a:r>
            <a:endParaRPr lang="en-US" dirty="0"/>
          </a:p>
        </p:txBody>
      </p:sp>
      <p:pic>
        <p:nvPicPr>
          <p:cNvPr id="22" name="Picture 21" descr="benaughty_mem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3" y="3362359"/>
            <a:ext cx="1196701" cy="901946"/>
          </a:xfrm>
          <a:prstGeom prst="rect">
            <a:avLst/>
          </a:prstGeom>
        </p:spPr>
      </p:pic>
      <p:sp>
        <p:nvSpPr>
          <p:cNvPr id="24" name="Bent-Up Arrow 23"/>
          <p:cNvSpPr/>
          <p:nvPr/>
        </p:nvSpPr>
        <p:spPr>
          <a:xfrm>
            <a:off x="4396188" y="4318000"/>
            <a:ext cx="633222" cy="747619"/>
          </a:xfrm>
          <a:prstGeom prst="bentUpArrow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nthropologie3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7" y="3706127"/>
            <a:ext cx="1175915" cy="595998"/>
          </a:xfrm>
          <a:prstGeom prst="rect">
            <a:avLst/>
          </a:prstGeom>
        </p:spPr>
      </p:pic>
      <p:sp>
        <p:nvSpPr>
          <p:cNvPr id="27" name="Cube 26"/>
          <p:cNvSpPr/>
          <p:nvPr/>
        </p:nvSpPr>
        <p:spPr>
          <a:xfrm>
            <a:off x="5597779" y="4584237"/>
            <a:ext cx="381000" cy="481382"/>
          </a:xfrm>
          <a:prstGeom prst="cube">
            <a:avLst/>
          </a:prstGeom>
          <a:gradFill>
            <a:gsLst>
              <a:gs pos="0">
                <a:srgbClr val="800000">
                  <a:alpha val="99000"/>
                </a:srgb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54753" y="5017083"/>
            <a:ext cx="93623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emprint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database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71570" y="4318000"/>
            <a:ext cx="0" cy="307073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5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0.00232 L 0.22685 0.06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8" y="2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7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Why the attack works</a:t>
            </a:r>
            <a:endParaRPr lang="en" dirty="0"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04668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Memprints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>
                <a:solidFill>
                  <a:srgbClr val="FF6600"/>
                </a:solidFill>
              </a:rPr>
              <a:t>unique   </a:t>
            </a:r>
            <a:r>
              <a:rPr lang="en-US" sz="1800" dirty="0" smtClean="0">
                <a:solidFill>
                  <a:schemeClr val="tx1"/>
                </a:solidFill>
              </a:rPr>
              <a:t>(for up to 43% of webpages)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tune recognition to achieve zero false positives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Memprints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>
                <a:solidFill>
                  <a:srgbClr val="FF6600"/>
                </a:solidFill>
              </a:rPr>
              <a:t>stable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… across repeated visits to the same 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0" y="53657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figure_1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0" y="3630171"/>
            <a:ext cx="3959577" cy="3033421"/>
          </a:xfrm>
          <a:prstGeom prst="rect">
            <a:avLst/>
          </a:prstGeom>
        </p:spPr>
      </p:pic>
      <p:pic>
        <p:nvPicPr>
          <p:cNvPr id="9" name="Picture 8" descr="postit_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4" y="3902440"/>
            <a:ext cx="2656730" cy="2926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070" y="4562050"/>
            <a:ext cx="24765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/>
              <a:t>m</a:t>
            </a:r>
            <a:r>
              <a:rPr lang="en" sz="2000" dirty="0" smtClean="0"/>
              <a:t>emprints </a:t>
            </a:r>
            <a:r>
              <a:rPr lang="en" sz="2000" dirty="0"/>
              <a:t>are </a:t>
            </a:r>
            <a:endParaRPr lang="en-US" sz="2000" dirty="0" smtClean="0"/>
          </a:p>
          <a:p>
            <a:pPr lvl="0" algn="ctr"/>
            <a:r>
              <a:rPr lang="en" sz="2000" dirty="0" smtClean="0"/>
              <a:t>OS/browser-dependent but </a:t>
            </a:r>
            <a:endParaRPr lang="en-US" sz="2000" dirty="0" smtClean="0"/>
          </a:p>
          <a:p>
            <a:pPr lvl="0" algn="ctr"/>
            <a:r>
              <a:rPr lang="en" sz="2000" dirty="0" smtClean="0"/>
              <a:t>machine-independent</a:t>
            </a:r>
            <a:endParaRPr lang="en" sz="2000" dirty="0"/>
          </a:p>
          <a:p>
            <a:pPr algn="ctr"/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735196" y="5518148"/>
            <a:ext cx="2355969" cy="81842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Cross-page similarity for </a:t>
            </a:r>
            <a:r>
              <a:rPr lang="en" dirty="0" smtClean="0"/>
              <a:t>100 </a:t>
            </a:r>
            <a:r>
              <a:rPr lang="en" dirty="0"/>
              <a:t>random </a:t>
            </a:r>
            <a:r>
              <a:rPr lang="en-US" dirty="0" smtClean="0"/>
              <a:t>pages</a:t>
            </a:r>
            <a:r>
              <a:rPr lang="en" dirty="0" smtClean="0"/>
              <a:t> </a:t>
            </a:r>
            <a:r>
              <a:rPr lang="en-US" dirty="0" smtClean="0"/>
              <a:t>out of </a:t>
            </a:r>
            <a:r>
              <a:rPr lang="en" dirty="0" smtClean="0"/>
              <a:t>Alexa </a:t>
            </a:r>
            <a:r>
              <a:rPr lang="en" dirty="0"/>
              <a:t>top </a:t>
            </a:r>
            <a:r>
              <a:rPr lang="en" dirty="0" smtClean="0"/>
              <a:t>1000</a:t>
            </a:r>
            <a:endParaRPr lang="en" dirty="0"/>
          </a:p>
        </p:txBody>
      </p:sp>
      <p:pic>
        <p:nvPicPr>
          <p:cNvPr id="3" name="Picture 2" descr="heat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76" y="1676400"/>
            <a:ext cx="4755014" cy="4544400"/>
          </a:xfrm>
          <a:prstGeom prst="rect">
            <a:avLst/>
          </a:prstGeom>
        </p:spPr>
      </p:pic>
      <p:sp>
        <p:nvSpPr>
          <p:cNvPr id="368" name="Shape 368"/>
          <p:cNvSpPr txBox="1"/>
          <p:nvPr/>
        </p:nvSpPr>
        <p:spPr>
          <a:xfrm>
            <a:off x="5848926" y="6220800"/>
            <a:ext cx="3251699" cy="510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FF"/>
                </a:solidFill>
              </a:rPr>
              <a:t>Different from others</a:t>
            </a:r>
          </a:p>
        </p:txBody>
      </p:sp>
      <p:cxnSp>
        <p:nvCxnSpPr>
          <p:cNvPr id="369" name="Shape 369"/>
          <p:cNvCxnSpPr/>
          <p:nvPr/>
        </p:nvCxnSpPr>
        <p:spPr>
          <a:xfrm rot="10800000">
            <a:off x="6210674" y="5743500"/>
            <a:ext cx="462600" cy="5534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>
            <a:off x="514926" y="5230200"/>
            <a:ext cx="3251699" cy="510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0000FF"/>
                </a:solidFill>
              </a:rPr>
              <a:t>Similar to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0000FF"/>
                </a:solidFill>
              </a:rPr>
              <a:t>themselves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2024976" y="5611200"/>
            <a:ext cx="604499" cy="621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1417419" y="2603499"/>
            <a:ext cx="430887" cy="283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/>
              <a:t>w</a:t>
            </a:r>
            <a:r>
              <a:rPr lang="en-US" sz="1600" dirty="0" smtClean="0"/>
              <a:t>eb page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6625" y="6229346"/>
            <a:ext cx="160518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dirty="0"/>
              <a:t>w</a:t>
            </a:r>
            <a:r>
              <a:rPr lang="en-US" sz="1600" dirty="0" smtClean="0"/>
              <a:t>eb page</a:t>
            </a:r>
            <a:r>
              <a:rPr lang="en-US" dirty="0" smtClean="0"/>
              <a:t> ID</a:t>
            </a:r>
            <a:endParaRPr lang="en-US" dirty="0"/>
          </a:p>
        </p:txBody>
      </p:sp>
      <p:pic>
        <p:nvPicPr>
          <p:cNvPr id="4" name="Picture 3" descr="postit_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2" y="1600200"/>
            <a:ext cx="2032412" cy="223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3982" y="1984375"/>
            <a:ext cx="20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imilarity = </a:t>
            </a:r>
            <a:r>
              <a:rPr lang="en-US" sz="2000" dirty="0" err="1"/>
              <a:t>J</a:t>
            </a:r>
            <a:r>
              <a:rPr lang="en-US" sz="2000" dirty="0" err="1" smtClean="0"/>
              <a:t>accard</a:t>
            </a:r>
            <a:r>
              <a:rPr lang="en-US" sz="2000" dirty="0" smtClean="0"/>
              <a:t> index of </a:t>
            </a:r>
            <a:r>
              <a:rPr lang="en-US" sz="2000" dirty="0" err="1" smtClean="0"/>
              <a:t>memprints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cupid_log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0" y="1592280"/>
            <a:ext cx="2500293" cy="2500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Fine-grained info leak: OkCupid</a:t>
            </a:r>
          </a:p>
        </p:txBody>
      </p:sp>
      <p:sp>
        <p:nvSpPr>
          <p:cNvPr id="4" name="Decision 3"/>
          <p:cNvSpPr/>
          <p:nvPr/>
        </p:nvSpPr>
        <p:spPr>
          <a:xfrm>
            <a:off x="3190383" y="1771422"/>
            <a:ext cx="3015003" cy="176013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</a:t>
            </a:r>
            <a:r>
              <a:rPr lang="en-US" sz="2000" dirty="0" smtClean="0"/>
              <a:t>s login successful?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2827973" y="2391866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10016" y="188843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60843" y="377022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6887404" y="2024170"/>
            <a:ext cx="2001784" cy="11844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emory usage </a:t>
            </a:r>
            <a:r>
              <a:rPr lang="en-US" sz="2000" dirty="0">
                <a:solidFill>
                  <a:srgbClr val="FF0000"/>
                </a:solidFill>
              </a:rPr>
              <a:t>increases by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1-2 MB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Decision 11"/>
          <p:cNvSpPr/>
          <p:nvPr/>
        </p:nvSpPr>
        <p:spPr>
          <a:xfrm>
            <a:off x="3190383" y="4748081"/>
            <a:ext cx="3015003" cy="176013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a paid</a:t>
            </a:r>
          </a:p>
          <a:p>
            <a:pPr algn="ctr"/>
            <a:r>
              <a:rPr lang="en-US" sz="2000" dirty="0"/>
              <a:t>customer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4360" y="4874072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6110820" y="2391866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36626" y="3459291"/>
            <a:ext cx="2481305" cy="100821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emory usage </a:t>
            </a:r>
            <a:r>
              <a:rPr lang="en-US" sz="2000" dirty="0">
                <a:solidFill>
                  <a:srgbClr val="FF0000"/>
                </a:solidFill>
              </a:rPr>
              <a:t>increases by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27-36 MB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4335456" y="3589733"/>
            <a:ext cx="736214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08283" y="5385232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87404" y="5084385"/>
            <a:ext cx="2001784" cy="11844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 new flash </a:t>
            </a:r>
            <a:r>
              <a:rPr lang="en-US" sz="2000" dirty="0" smtClean="0">
                <a:solidFill>
                  <a:srgbClr val="FF0000"/>
                </a:solidFill>
              </a:rPr>
              <a:t>player </a:t>
            </a:r>
            <a:r>
              <a:rPr lang="en-US" sz="2000" dirty="0">
                <a:solidFill>
                  <a:srgbClr val="FF0000"/>
                </a:solidFill>
              </a:rPr>
              <a:t>plugin process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7200" y="5084385"/>
            <a:ext cx="2218259" cy="11844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new flash </a:t>
            </a:r>
            <a:r>
              <a:rPr lang="en-US" sz="2000" dirty="0" smtClean="0">
                <a:solidFill>
                  <a:srgbClr val="FF0000"/>
                </a:solidFill>
              </a:rPr>
              <a:t>player </a:t>
            </a:r>
            <a:r>
              <a:rPr lang="en-US" sz="2000" dirty="0">
                <a:solidFill>
                  <a:srgbClr val="FF0000"/>
                </a:solidFill>
              </a:rPr>
              <a:t>plugin process to display ads  </a:t>
            </a:r>
          </a:p>
        </p:txBody>
      </p:sp>
      <p:sp>
        <p:nvSpPr>
          <p:cNvPr id="24" name="Right Arrow 23"/>
          <p:cNvSpPr/>
          <p:nvPr/>
        </p:nvSpPr>
        <p:spPr>
          <a:xfrm rot="10800000">
            <a:off x="2778558" y="5383962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15888" y="4857997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19" grpId="0"/>
      <p:bldP spid="9" grpId="0"/>
      <p:bldP spid="3" grpId="0" animBg="1"/>
      <p:bldP spid="12" grpId="0" animBg="1"/>
      <p:bldP spid="14" grpId="0"/>
      <p:bldP spid="16" grpId="0" animBg="1"/>
      <p:bldP spid="15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3626" y="2442183"/>
            <a:ext cx="3635374" cy="107950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7182"/>
            <a:ext cx="3994525" cy="4075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r>
              <a:rPr lang="en-US" sz="2800" dirty="0" smtClean="0"/>
              <a:t>Better isolation</a:t>
            </a:r>
          </a:p>
          <a:p>
            <a:r>
              <a:rPr lang="en-US" sz="2800" dirty="0" smtClean="0"/>
              <a:t>Better reliability</a:t>
            </a:r>
          </a:p>
          <a:p>
            <a:pPr lvl="1"/>
            <a:r>
              <a:rPr lang="en-US" dirty="0" smtClean="0"/>
              <a:t>Others </a:t>
            </a:r>
            <a:r>
              <a:rPr lang="en-US" dirty="0"/>
              <a:t>not </a:t>
            </a:r>
            <a:r>
              <a:rPr lang="en-US" dirty="0" smtClean="0"/>
              <a:t>affected if one process crashes</a:t>
            </a:r>
          </a:p>
          <a:p>
            <a:r>
              <a:rPr lang="en-US" sz="2800" dirty="0" smtClean="0"/>
              <a:t>Better safety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92273" y="1807182"/>
            <a:ext cx="3994525" cy="407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Bad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Leaks more info to concurrent processes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111875" y="3680433"/>
            <a:ext cx="777875" cy="7937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4125" y="4585308"/>
            <a:ext cx="303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Topic of this talk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125006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/>
              <a:t>Concurrent processes don't hurt, sometimes make it even </a:t>
            </a:r>
            <a:r>
              <a:rPr lang="en" dirty="0" smtClean="0"/>
              <a:t>better!!</a:t>
            </a:r>
            <a:endParaRPr lang="en" dirty="0"/>
          </a:p>
        </p:txBody>
      </p:sp>
      <p:pic>
        <p:nvPicPr>
          <p:cNvPr id="2" name="Picture 1" descr="ioloa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1" y="1600200"/>
            <a:ext cx="6330950" cy="48036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Memento attacks: CPU usage info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2395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Monitor /proc/&lt;pid&gt;/status for </a:t>
            </a:r>
            <a:r>
              <a:rPr lang="en-US" dirty="0" smtClean="0"/>
              <a:t>number</a:t>
            </a:r>
            <a:r>
              <a:rPr lang="en" dirty="0" smtClean="0"/>
              <a:t> </a:t>
            </a:r>
            <a:r>
              <a:rPr lang="en" dirty="0"/>
              <a:t>of context switches</a:t>
            </a:r>
          </a:p>
          <a:p>
            <a:pPr marL="495300" indent="-457200">
              <a:spcBef>
                <a:spcPts val="480"/>
              </a:spcBef>
            </a:pPr>
            <a:r>
              <a:rPr lang="en-US" dirty="0" smtClean="0">
                <a:solidFill>
                  <a:srgbClr val="FF0000"/>
                </a:solidFill>
              </a:rPr>
              <a:t>Infer</a:t>
            </a:r>
            <a:r>
              <a:rPr lang="en" dirty="0" smtClean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FF0000"/>
                </a:solidFill>
              </a:rPr>
              <a:t>inter-keystroke timing </a:t>
            </a:r>
            <a:r>
              <a:rPr lang="en" dirty="0"/>
              <a:t>for bash, ssh, Android on-screen keyboard handler etc. 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dirty="0" smtClean="0"/>
              <a:t>Processing each </a:t>
            </a:r>
            <a:r>
              <a:rPr lang="en-US" dirty="0"/>
              <a:t>k</a:t>
            </a:r>
            <a:r>
              <a:rPr lang="en" dirty="0" smtClean="0"/>
              <a:t>eystroke </a:t>
            </a:r>
            <a:r>
              <a:rPr lang="en-US" dirty="0" smtClean="0"/>
              <a:t>requires a </a:t>
            </a:r>
            <a:r>
              <a:rPr lang="en" dirty="0" smtClean="0"/>
              <a:t>predictable </a:t>
            </a:r>
            <a:r>
              <a:rPr lang="en-US" dirty="0" smtClean="0"/>
              <a:t>number</a:t>
            </a:r>
            <a:r>
              <a:rPr lang="en" dirty="0" smtClean="0"/>
              <a:t> </a:t>
            </a:r>
            <a:r>
              <a:rPr lang="en" dirty="0"/>
              <a:t>of context switches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dirty="0"/>
              <a:t>K</a:t>
            </a:r>
            <a:r>
              <a:rPr lang="en" dirty="0" smtClean="0"/>
              <a:t>eystroke </a:t>
            </a:r>
            <a:r>
              <a:rPr lang="en-US" dirty="0" smtClean="0"/>
              <a:t>processing time </a:t>
            </a:r>
            <a:r>
              <a:rPr lang="en" dirty="0" smtClean="0"/>
              <a:t>&lt;&lt; </a:t>
            </a:r>
            <a:r>
              <a:rPr lang="en" dirty="0"/>
              <a:t>keystroke </a:t>
            </a:r>
            <a:r>
              <a:rPr lang="en" dirty="0" smtClean="0"/>
              <a:t>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4697422"/>
            <a:ext cx="204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 descr="postit_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" y="4735227"/>
            <a:ext cx="2903089" cy="190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944" y="5055612"/>
            <a:ext cx="306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ufficient to </a:t>
            </a:r>
          </a:p>
          <a:p>
            <a:pPr algn="ctr"/>
            <a:r>
              <a:rPr lang="en-US" sz="2000" dirty="0" smtClean="0"/>
              <a:t>reconstruct typed </a:t>
            </a:r>
            <a:r>
              <a:rPr lang="en-US" sz="2000" dirty="0"/>
              <a:t>t</a:t>
            </a:r>
            <a:r>
              <a:rPr lang="en-US" sz="2000" dirty="0" smtClean="0"/>
              <a:t>ext</a:t>
            </a:r>
          </a:p>
          <a:p>
            <a:pPr algn="ctr"/>
            <a:r>
              <a:rPr lang="en-US" sz="2000" dirty="0" smtClean="0"/>
              <a:t>[Zhang and Wang]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Keystroke timing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(</a:t>
            </a:r>
            <a:r>
              <a:rPr lang="en" dirty="0"/>
              <a:t>Android MMS app)</a:t>
            </a:r>
          </a:p>
        </p:txBody>
      </p:sp>
      <p:pic>
        <p:nvPicPr>
          <p:cNvPr id="2" name="Picture 1" descr="m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1600200"/>
            <a:ext cx="6340475" cy="47553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Solutions?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551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indent="-457200"/>
            <a:r>
              <a:rPr lang="en-US" dirty="0" smtClean="0"/>
              <a:t>Increasing </a:t>
            </a:r>
            <a:r>
              <a:rPr lang="en-US" dirty="0"/>
              <a:t>reliance on OS </a:t>
            </a:r>
            <a:r>
              <a:rPr lang="en-US" dirty="0" smtClean="0"/>
              <a:t>isolation makes these </a:t>
            </a:r>
            <a:r>
              <a:rPr lang="en-US" dirty="0"/>
              <a:t>attacks easier </a:t>
            </a:r>
          </a:p>
          <a:p>
            <a:pPr marL="895350" lvl="1" indent="-457200"/>
            <a:r>
              <a:rPr lang="en-US" dirty="0" smtClean="0">
                <a:solidFill>
                  <a:srgbClr val="FF6600"/>
                </a:solidFill>
              </a:rPr>
              <a:t>OS problem</a:t>
            </a:r>
            <a:r>
              <a:rPr lang="en-US" dirty="0" smtClean="0"/>
              <a:t>, not </a:t>
            </a:r>
            <a:r>
              <a:rPr lang="en-US" dirty="0"/>
              <a:t>an application </a:t>
            </a:r>
            <a:r>
              <a:rPr lang="en-US" dirty="0" smtClean="0"/>
              <a:t>problem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Disable </a:t>
            </a:r>
            <a:r>
              <a:rPr lang="en" dirty="0"/>
              <a:t>/</a:t>
            </a:r>
            <a:r>
              <a:rPr lang="en" dirty="0" smtClean="0"/>
              <a:t>proc</a:t>
            </a:r>
            <a:endParaRPr lang="en" dirty="0"/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dirty="0" smtClean="0"/>
              <a:t>FreeBSD: no /</a:t>
            </a:r>
            <a:r>
              <a:rPr lang="en-US" dirty="0" err="1" smtClean="0"/>
              <a:t>proc</a:t>
            </a:r>
            <a:r>
              <a:rPr lang="en-US" dirty="0" smtClean="0"/>
              <a:t>, but </a:t>
            </a:r>
            <a:r>
              <a:rPr lang="en-US" dirty="0"/>
              <a:t>a</a:t>
            </a:r>
            <a:r>
              <a:rPr lang="en" dirty="0" smtClean="0"/>
              <a:t>ttacker </a:t>
            </a:r>
            <a:r>
              <a:rPr lang="en" dirty="0"/>
              <a:t>can </a:t>
            </a:r>
            <a:r>
              <a:rPr lang="en-US" dirty="0" smtClean="0"/>
              <a:t>still </a:t>
            </a:r>
            <a:r>
              <a:rPr lang="en" dirty="0" smtClean="0"/>
              <a:t>measure </a:t>
            </a:r>
            <a:r>
              <a:rPr lang="en" dirty="0"/>
              <a:t>victim's memory footprint </a:t>
            </a:r>
            <a:r>
              <a:rPr lang="en-US" dirty="0" smtClean="0"/>
              <a:t>via</a:t>
            </a:r>
            <a:r>
              <a:rPr lang="en" dirty="0" smtClean="0"/>
              <a:t> kvm_getprocs</a:t>
            </a:r>
            <a:endParaRPr lang="en" dirty="0"/>
          </a:p>
          <a:p>
            <a:pPr marL="495300" indent="-457200"/>
            <a:r>
              <a:rPr lang="en-US" dirty="0" smtClean="0">
                <a:solidFill>
                  <a:srgbClr val="FF6600"/>
                </a:solidFill>
              </a:rPr>
              <a:t>Stop reporting fine-grained resource usage </a:t>
            </a:r>
            <a:r>
              <a:rPr lang="en-US" dirty="0" smtClean="0">
                <a:solidFill>
                  <a:schemeClr val="tx1"/>
                </a:solidFill>
              </a:rPr>
              <a:t>across “user” boundary</a:t>
            </a:r>
          </a:p>
          <a:p>
            <a:pPr marL="914400" lvl="1" indent="-381000"/>
            <a:r>
              <a:rPr lang="en-US" dirty="0" smtClean="0"/>
              <a:t>O</a:t>
            </a:r>
            <a:r>
              <a:rPr lang="en" dirty="0" smtClean="0"/>
              <a:t>nly </a:t>
            </a:r>
            <a:r>
              <a:rPr lang="en" dirty="0"/>
              <a:t>report info </a:t>
            </a:r>
            <a:r>
              <a:rPr lang="en" dirty="0" smtClean="0"/>
              <a:t>for </a:t>
            </a:r>
            <a:r>
              <a:rPr lang="en" dirty="0"/>
              <a:t>user's own </a:t>
            </a:r>
            <a:r>
              <a:rPr lang="en" dirty="0" smtClean="0"/>
              <a:t>processes</a:t>
            </a:r>
            <a:endParaRPr lang="en-US" dirty="0" smtClean="0"/>
          </a:p>
          <a:p>
            <a:pPr marL="914400" lvl="1" indent="-381000"/>
            <a:r>
              <a:rPr lang="en" dirty="0" smtClean="0"/>
              <a:t>Break</a:t>
            </a:r>
            <a:r>
              <a:rPr lang="en-US" dirty="0" smtClean="0"/>
              <a:t>s</a:t>
            </a:r>
            <a:r>
              <a:rPr lang="en" dirty="0" smtClean="0"/>
              <a:t> </a:t>
            </a:r>
            <a:r>
              <a:rPr lang="en" dirty="0"/>
              <a:t>tools like ps, top </a:t>
            </a:r>
            <a:r>
              <a:rPr lang="en" dirty="0" smtClean="0"/>
              <a:t>etc</a:t>
            </a:r>
            <a:r>
              <a:rPr lang="en-US" dirty="0" smtClean="0"/>
              <a:t>.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4036" y="595131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does NOT need the API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261" y="59417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eeded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the API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71226" cy="4308841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Process info API 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A legacy of the 1980s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 smtClean="0"/>
              <a:t>Reveal</a:t>
            </a:r>
            <a:r>
              <a:rPr lang="en-US" dirty="0" smtClean="0"/>
              <a:t>s</a:t>
            </a:r>
            <a:r>
              <a:rPr lang="en" dirty="0" smtClean="0"/>
              <a:t> </a:t>
            </a:r>
            <a:r>
              <a:rPr lang="en" dirty="0"/>
              <a:t>process's resource usage - CPU, mem, netw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A single measurement is harmless (most of the time)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b="1" dirty="0">
                <a:solidFill>
                  <a:srgbClr val="FF6600"/>
                </a:solidFill>
              </a:rPr>
              <a:t>Dynamics of </a:t>
            </a:r>
            <a:r>
              <a:rPr lang="en" b="1" dirty="0" smtClean="0">
                <a:solidFill>
                  <a:srgbClr val="FF6600"/>
                </a:solidFill>
              </a:rPr>
              <a:t>process</a:t>
            </a:r>
            <a:r>
              <a:rPr lang="en-US" b="1" dirty="0" smtClean="0">
                <a:solidFill>
                  <a:srgbClr val="FF6600"/>
                </a:solidFill>
              </a:rPr>
              <a:t>e</a:t>
            </a:r>
            <a:r>
              <a:rPr lang="en" b="1" dirty="0" smtClean="0">
                <a:solidFill>
                  <a:srgbClr val="FF6600"/>
                </a:solidFill>
              </a:rPr>
              <a:t>s</a:t>
            </a:r>
            <a:r>
              <a:rPr lang="en-US" b="1" smtClean="0">
                <a:solidFill>
                  <a:srgbClr val="FF6600"/>
                </a:solidFill>
              </a:rPr>
              <a:t>’</a:t>
            </a:r>
            <a:r>
              <a:rPr lang="en" b="1" smtClean="0">
                <a:solidFill>
                  <a:srgbClr val="FF6600"/>
                </a:solidFill>
              </a:rPr>
              <a:t> </a:t>
            </a:r>
            <a:r>
              <a:rPr lang="en" b="1" dirty="0">
                <a:solidFill>
                  <a:srgbClr val="FF6600"/>
                </a:solidFill>
              </a:rPr>
              <a:t>resource usage =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4953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    </a:t>
            </a:r>
            <a:r>
              <a:rPr lang="en" b="1" dirty="0" smtClean="0">
                <a:solidFill>
                  <a:srgbClr val="FF6600"/>
                </a:solidFill>
              </a:rPr>
              <a:t>high-bandwidth </a:t>
            </a:r>
            <a:r>
              <a:rPr lang="en" b="1" dirty="0">
                <a:solidFill>
                  <a:srgbClr val="FF6600"/>
                </a:solidFill>
              </a:rPr>
              <a:t>side </a:t>
            </a:r>
            <a:r>
              <a:rPr lang="en" b="1" dirty="0" smtClean="0">
                <a:solidFill>
                  <a:srgbClr val="FF6600"/>
                </a:solidFill>
              </a:rPr>
              <a:t>channel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" b="1" dirty="0">
              <a:solidFill>
                <a:srgbClr val="FF6600"/>
              </a:solidFill>
            </a:endParaRPr>
          </a:p>
          <a:p>
            <a:pPr marL="495300" indent="-457200"/>
            <a:r>
              <a:rPr lang="en" dirty="0" smtClean="0"/>
              <a:t>Memento </a:t>
            </a:r>
            <a:r>
              <a:rPr lang="en" dirty="0"/>
              <a:t>attacks 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dirty="0" smtClean="0"/>
              <a:t>OS designers must rethink</a:t>
            </a:r>
          </a:p>
          <a:p>
            <a:pPr marL="4953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" dirty="0" smtClean="0"/>
              <a:t>process </a:t>
            </a:r>
            <a:r>
              <a:rPr lang="en" dirty="0"/>
              <a:t>info </a:t>
            </a:r>
            <a:r>
              <a:rPr lang="en" dirty="0" smtClean="0"/>
              <a:t>API</a:t>
            </a:r>
            <a:endParaRPr lang="en" dirty="0"/>
          </a:p>
        </p:txBody>
      </p:sp>
      <p:pic>
        <p:nvPicPr>
          <p:cNvPr id="2" name="Picture 1" descr="killian-proc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4308097"/>
            <a:ext cx="1155700" cy="1524000"/>
          </a:xfrm>
          <a:prstGeom prst="rect">
            <a:avLst/>
          </a:prstGeom>
        </p:spPr>
      </p:pic>
      <p:pic>
        <p:nvPicPr>
          <p:cNvPr id="3" name="Picture 2" descr="Angry_Birds_promo_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4308097"/>
            <a:ext cx="1524000" cy="1524000"/>
          </a:xfrm>
          <a:prstGeom prst="rect">
            <a:avLst/>
          </a:prstGeom>
        </p:spPr>
      </p:pic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None/>
            </a:pPr>
            <a:r>
              <a:rPr lang="en" dirty="0"/>
              <a:t>Summary</a:t>
            </a:r>
          </a:p>
        </p:txBody>
      </p:sp>
      <p:sp>
        <p:nvSpPr>
          <p:cNvPr id="5" name="Up Arrow 4"/>
          <p:cNvSpPr/>
          <p:nvPr/>
        </p:nvSpPr>
        <p:spPr>
          <a:xfrm rot="2700000">
            <a:off x="6056068" y="5648820"/>
            <a:ext cx="320675" cy="4702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" grpId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">
                <a:solidFill>
                  <a:srgbClr val="FF9900"/>
                </a:solidFill>
              </a:rPr>
              <a:t>ProcFS</a:t>
            </a:r>
            <a:r>
              <a:rPr lang="en"/>
              <a:t>: 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Process info in multi-user OS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2372048" y="5563774"/>
            <a:ext cx="3592924" cy="1107965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introduced</a:t>
            </a:r>
            <a:r>
              <a:rPr lang="en" sz="3000" dirty="0" smtClean="0"/>
              <a:t> </a:t>
            </a:r>
            <a:r>
              <a:rPr lang="en" sz="3000" dirty="0"/>
              <a:t>in the 1980s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848926" y="5382600"/>
            <a:ext cx="3251699" cy="863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0000FF"/>
                </a:solidFill>
              </a:rPr>
              <a:t>Tom Killian</a:t>
            </a:r>
          </a:p>
          <a:p>
            <a:pPr>
              <a:buNone/>
            </a:pPr>
            <a:r>
              <a:rPr lang="en" sz="2400" dirty="0">
                <a:solidFill>
                  <a:srgbClr val="0000FF"/>
                </a:solidFill>
              </a:rPr>
              <a:t>"Processes as Files" (1984)</a:t>
            </a:r>
          </a:p>
        </p:txBody>
      </p:sp>
      <p:cxnSp>
        <p:nvCxnSpPr>
          <p:cNvPr id="34" name="Shape 34"/>
          <p:cNvCxnSpPr/>
          <p:nvPr/>
        </p:nvCxnSpPr>
        <p:spPr>
          <a:xfrm flipV="1">
            <a:off x="6566204" y="5143500"/>
            <a:ext cx="0" cy="420274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pic>
        <p:nvPicPr>
          <p:cNvPr id="4" name="Picture 3" descr="Ken-Thompson-Land-Dennis-RitchieR-creators-of-UNIX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803322"/>
            <a:ext cx="2254250" cy="1666779"/>
          </a:xfrm>
          <a:prstGeom prst="rect">
            <a:avLst/>
          </a:prstGeom>
        </p:spPr>
      </p:pic>
      <p:pic>
        <p:nvPicPr>
          <p:cNvPr id="5" name="Picture 4" descr="killian-procf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8" y="3803322"/>
            <a:ext cx="1016302" cy="1340178"/>
          </a:xfrm>
          <a:prstGeom prst="rect">
            <a:avLst/>
          </a:prstGeom>
        </p:spPr>
      </p:pic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 </a:t>
            </a:r>
            <a:r>
              <a:rPr lang="en-US" dirty="0" smtClean="0"/>
              <a:t>What can one learn from</a:t>
            </a:r>
            <a:r>
              <a:rPr lang="en" dirty="0" smtClean="0"/>
              <a:t> ProcFS</a:t>
            </a:r>
            <a:r>
              <a:rPr lang="en-US" dirty="0" smtClean="0"/>
              <a:t>?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IP addrs of websites other users are visiting</a:t>
            </a:r>
          </a:p>
        </p:txBody>
      </p:sp>
      <p:sp>
        <p:nvSpPr>
          <p:cNvPr id="62" name="Shape 62"/>
          <p:cNvSpPr/>
          <p:nvPr/>
        </p:nvSpPr>
        <p:spPr>
          <a:xfrm>
            <a:off x="531040" y="2594384"/>
            <a:ext cx="8081918" cy="33685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/>
          <p:nvPr/>
        </p:nvSpPr>
        <p:spPr>
          <a:xfrm>
            <a:off x="1805529" y="4673144"/>
            <a:ext cx="591600" cy="12594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cxnSp>
        <p:nvCxnSpPr>
          <p:cNvPr id="64" name="Shape 64"/>
          <p:cNvCxnSpPr>
            <a:stCxn id="63" idx="0"/>
          </p:cNvCxnSpPr>
          <p:nvPr/>
        </p:nvCxnSpPr>
        <p:spPr>
          <a:xfrm rot="10800000" flipH="1">
            <a:off x="2101329" y="2154644"/>
            <a:ext cx="22800" cy="25185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Side channels through /proc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47681" cy="301925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>
                <a:solidFill>
                  <a:srgbClr val="FF6600"/>
                </a:solidFill>
              </a:rPr>
              <a:t>"Peeping Tom in the Neighborhood: Keystroke Eavesdropping on Multi-User Systems" </a:t>
            </a:r>
            <a:r>
              <a:rPr lang="en" dirty="0"/>
              <a:t>- Usenix Security 2009</a:t>
            </a:r>
          </a:p>
          <a:p>
            <a:pPr marL="914400" lvl="1" indent="-381000" rtl="0">
              <a:lnSpc>
                <a:spcPct val="115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Keystroke timing leak through ESP/EIP values from /proc/&lt;pid&gt;/stat</a:t>
            </a:r>
          </a:p>
          <a:p>
            <a:endParaRPr lang="en" dirty="0"/>
          </a:p>
        </p:txBody>
      </p:sp>
      <p:sp>
        <p:nvSpPr>
          <p:cNvPr id="87" name="Shape 87"/>
          <p:cNvSpPr/>
          <p:nvPr/>
        </p:nvSpPr>
        <p:spPr>
          <a:xfrm>
            <a:off x="2360436" y="4080125"/>
            <a:ext cx="1428750" cy="1428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8" name="Shape 88"/>
          <p:cNvSpPr/>
          <p:nvPr/>
        </p:nvSpPr>
        <p:spPr>
          <a:xfrm>
            <a:off x="5119148" y="4071116"/>
            <a:ext cx="1417773" cy="14467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 txBox="1"/>
          <p:nvPr/>
        </p:nvSpPr>
        <p:spPr>
          <a:xfrm>
            <a:off x="4690135" y="5791683"/>
            <a:ext cx="2639999" cy="45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2400"/>
              <a:t>XiaoFeng Wang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936911" y="5791683"/>
            <a:ext cx="2275799" cy="45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Kehuan Zhang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The </a:t>
            </a:r>
            <a:r>
              <a:rPr lang="en-US" dirty="0" smtClean="0"/>
              <a:t>s</a:t>
            </a:r>
            <a:r>
              <a:rPr lang="en" dirty="0" smtClean="0"/>
              <a:t>tory </a:t>
            </a:r>
            <a:r>
              <a:rPr lang="en" dirty="0"/>
              <a:t>of "Peeping Tom"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97" name="Shape 97"/>
          <p:cNvSpPr/>
          <p:nvPr/>
        </p:nvSpPr>
        <p:spPr>
          <a:xfrm>
            <a:off x="2031314" y="4318904"/>
            <a:ext cx="3512235" cy="14556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 txBox="1"/>
          <p:nvPr/>
        </p:nvSpPr>
        <p:spPr>
          <a:xfrm>
            <a:off x="356222" y="1752600"/>
            <a:ext cx="6834599" cy="235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600"/>
              <a:t>NDSS '09 </a:t>
            </a:r>
          </a:p>
          <a:p>
            <a:pPr lvl="0" algn="ctr" rtl="0">
              <a:buNone/>
            </a:pPr>
            <a:r>
              <a:rPr lang="en" sz="3600"/>
              <a:t>program committee: </a:t>
            </a:r>
          </a:p>
          <a:p>
            <a:pPr algn="ctr">
              <a:buNone/>
            </a:pPr>
            <a:r>
              <a:rPr lang="en" sz="3600">
                <a:solidFill>
                  <a:srgbClr val="FF0000"/>
                </a:solidFill>
              </a:rPr>
              <a:t>"Nobody uses multi-user computers anymore"</a:t>
            </a:r>
          </a:p>
        </p:txBody>
      </p:sp>
      <p:sp>
        <p:nvSpPr>
          <p:cNvPr id="99" name="Shape 99"/>
          <p:cNvSpPr/>
          <p:nvPr/>
        </p:nvSpPr>
        <p:spPr>
          <a:xfrm>
            <a:off x="6296550" y="1205725"/>
            <a:ext cx="2696381" cy="2389553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Shout-out to</a:t>
            </a:r>
          </a:p>
          <a:p>
            <a:pPr>
              <a:buNone/>
            </a:pPr>
            <a:r>
              <a:rPr lang="en" sz="1800"/>
              <a:t>XiaoFeng ;)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The </a:t>
            </a:r>
            <a:r>
              <a:rPr lang="en-US" dirty="0" smtClean="0"/>
              <a:t>s</a:t>
            </a:r>
            <a:r>
              <a:rPr lang="en" dirty="0" smtClean="0"/>
              <a:t>tory </a:t>
            </a:r>
            <a:r>
              <a:rPr lang="en" dirty="0"/>
              <a:t>of "Peeping Tom"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dirty="0"/>
              <a:t>
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</p:txBody>
      </p:sp>
      <p:sp>
        <p:nvSpPr>
          <p:cNvPr id="106" name="Shape 106"/>
          <p:cNvSpPr/>
          <p:nvPr/>
        </p:nvSpPr>
        <p:spPr>
          <a:xfrm>
            <a:off x="2031314" y="4318904"/>
            <a:ext cx="3512235" cy="14556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 txBox="1"/>
          <p:nvPr/>
        </p:nvSpPr>
        <p:spPr>
          <a:xfrm>
            <a:off x="356222" y="1752600"/>
            <a:ext cx="6834599" cy="235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/>
              <a:t>Oakland '09 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/>
              <a:t>program committee: 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FF0000"/>
                </a:solidFill>
              </a:rPr>
              <a:t>"Nobody uses multi-user computers anymore"</a:t>
            </a:r>
          </a:p>
        </p:txBody>
      </p:sp>
      <p:sp>
        <p:nvSpPr>
          <p:cNvPr id="108" name="Shape 108"/>
          <p:cNvSpPr/>
          <p:nvPr/>
        </p:nvSpPr>
        <p:spPr>
          <a:xfrm>
            <a:off x="6296550" y="1205725"/>
            <a:ext cx="2696381" cy="2389553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Shout-out to</a:t>
            </a: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XiaoFeng ;)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Nobody uses multi-user computers anymore???</a:t>
            </a:r>
          </a:p>
        </p:txBody>
      </p:sp>
      <p:sp>
        <p:nvSpPr>
          <p:cNvPr id="114" name="Shape 114"/>
          <p:cNvSpPr/>
          <p:nvPr/>
        </p:nvSpPr>
        <p:spPr>
          <a:xfrm>
            <a:off x="2442122" y="2071452"/>
            <a:ext cx="4187186" cy="3437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1304</Words>
  <Application>Microsoft Macintosh PowerPoint</Application>
  <PresentationFormat>On-screen Show (4:3)</PresentationFormat>
  <Paragraphs>249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/>
      <vt:lpstr>Memento:  Learning Secrets from Process Footprints</vt:lpstr>
      <vt:lpstr>Trends in software design</vt:lpstr>
      <vt:lpstr>Unintended consequences</vt:lpstr>
      <vt:lpstr>ProcFS:  Process info in multi-user OS</vt:lpstr>
      <vt:lpstr> What can one learn from ProcFS?</vt:lpstr>
      <vt:lpstr>Side channels through /proc</vt:lpstr>
      <vt:lpstr>The story of "Peeping Tom"</vt:lpstr>
      <vt:lpstr>The story of "Peeping Tom"</vt:lpstr>
      <vt:lpstr>Nobody uses multi-user computers anymore???</vt:lpstr>
      <vt:lpstr>Android sandboxing = UNIX multi-user isolation</vt:lpstr>
      <vt:lpstr>Android sandboxing = UNIX multi-user isolation</vt:lpstr>
      <vt:lpstr>Android sandboxing = UNIX multi-user isolation</vt:lpstr>
      <vt:lpstr>Android sandboxing = UNIX multi-user isolation</vt:lpstr>
      <vt:lpstr>What can a zero-permission app do?</vt:lpstr>
      <vt:lpstr>This is not just about Android!</vt:lpstr>
      <vt:lpstr>Process resource usage = big-time side channel</vt:lpstr>
      <vt:lpstr>“Memento” (2000):  putting together “memory streams”</vt:lpstr>
      <vt:lpstr>“Memento” (2000):  putting together “memory streams”</vt:lpstr>
      <vt:lpstr>Memprint: stream of memory usage </vt:lpstr>
      <vt:lpstr>Sniffing memory footprints</vt:lpstr>
      <vt:lpstr>Sniffing memory footprints</vt:lpstr>
      <vt:lpstr>Sniffing memory footprints</vt:lpstr>
      <vt:lpstr>Memprint for Chrome loading benaughty.com </vt:lpstr>
      <vt:lpstr>Memprint for Chrome loading benaughty.com </vt:lpstr>
      <vt:lpstr>Memprint for Chrome loading benaughty.com </vt:lpstr>
      <vt:lpstr>Full attack</vt:lpstr>
      <vt:lpstr>Why the attack works</vt:lpstr>
      <vt:lpstr>Cross-page similarity for 100 random pages out of Alexa top 1000</vt:lpstr>
      <vt:lpstr>Fine-grained info leak: OkCupid</vt:lpstr>
      <vt:lpstr>Concurrent processes don't hurt, sometimes make it even better!!</vt:lpstr>
      <vt:lpstr>Memento attacks: CPU usage info</vt:lpstr>
      <vt:lpstr>Keystroke timing  (Android MMS app)</vt:lpstr>
      <vt:lpstr>Solutions?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Memento:  Learning Secrets from Process Footprints</dc:title>
  <cp:lastModifiedBy>utcs</cp:lastModifiedBy>
  <cp:revision>152</cp:revision>
  <dcterms:modified xsi:type="dcterms:W3CDTF">2012-05-21T06:57:52Z</dcterms:modified>
</cp:coreProperties>
</file>